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58"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57D00-A5E7-473E-90DF-4F0C25DC71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F252E9-87EA-41B7-9156-21E6AB4F31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1345CA-E33C-46BC-B9D6-A2033FA925F3}"/>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55F88608-F5E0-4B68-BB1C-1BAEE6944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F96C29-12A3-4709-9A98-662231497655}"/>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1687714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1C5E-C9B4-445D-B6B1-169156AAF1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1E857B-CA98-4E4F-AA34-CF93A7ED2B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3E74F-75E2-4173-9F2D-B7DC7634D5FA}"/>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B37FAC72-DD2E-4AB7-8C98-42051CD48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BAC92-049B-4E49-A458-618E792FEFD5}"/>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351081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B29FE-C7F6-418D-9A37-50D1575C2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6C6C5B-7981-4EDA-AF0E-9A891F0B47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3B1F4-07D1-4148-A1EA-674DE195DC69}"/>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0F760FE8-449F-4CA3-B543-38D8D24BB2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3FAA7-F87B-42B9-A348-AC3F50E3199C}"/>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273575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624D-9607-4294-8AA4-96E5C2AFAA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5F3C10-1E25-4300-9438-DEDAEE0644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CA7ED-6602-4F33-BA18-4B691A59EB61}"/>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66DB549F-504D-419F-9477-4C5B65C66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55DE3-4E44-486A-9815-32653253150B}"/>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122957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B5F7-CA07-461B-806D-29BC6D4B06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E138C8-DA8C-4982-A0FF-FED4975213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A84CA1-892A-47BF-80B4-9A5407CC4339}"/>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23CA773B-7329-4F8B-8836-702C0643A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5F2F77-A4C7-4387-9561-93BFEDC50902}"/>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426464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C0FC-7DC2-43DF-BFC7-3C7BC2ADF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897B1-1FFF-4019-9711-21F9889037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2930E7-BD23-4624-8DE9-C636AF5B07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DD8B80-0389-4ABB-96E9-36A03AC1A320}"/>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6" name="Footer Placeholder 5">
            <a:extLst>
              <a:ext uri="{FF2B5EF4-FFF2-40B4-BE49-F238E27FC236}">
                <a16:creationId xmlns:a16="http://schemas.microsoft.com/office/drawing/2014/main" id="{4843F21B-888F-4D79-B5A2-E62E6FAC3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CA2CD0-5511-46D4-9A39-BA28A57E96E4}"/>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325843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C4B58-8C7A-402D-B7F7-868C6250BB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5A77F6-CB41-4503-A2E8-1AE0CA675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F86FB8-94AB-4C07-8BEE-3AE5A1C994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FC4CD7-86AB-499C-8665-1D3ED1FCB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F289F-649E-4D26-9548-A14DEDC164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4F0752-BEE3-47E7-8E6A-C0102639B002}"/>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8" name="Footer Placeholder 7">
            <a:extLst>
              <a:ext uri="{FF2B5EF4-FFF2-40B4-BE49-F238E27FC236}">
                <a16:creationId xmlns:a16="http://schemas.microsoft.com/office/drawing/2014/main" id="{EF1054EC-5BE2-4146-B785-308D34A5EF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F2134C-76A5-4BCE-820C-0BCA2988D665}"/>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226216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9436C-76B9-4705-BDFC-7E3A596ABB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9164A1-DA93-47D0-B734-F840C194098F}"/>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4" name="Footer Placeholder 3">
            <a:extLst>
              <a:ext uri="{FF2B5EF4-FFF2-40B4-BE49-F238E27FC236}">
                <a16:creationId xmlns:a16="http://schemas.microsoft.com/office/drawing/2014/main" id="{794560AB-5E60-4329-A394-85FC2EA6B0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B84F0-59E6-4004-9B62-A53BEC653C49}"/>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5332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BCA277-C65A-4AA7-958A-637E2027948B}"/>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3" name="Footer Placeholder 2">
            <a:extLst>
              <a:ext uri="{FF2B5EF4-FFF2-40B4-BE49-F238E27FC236}">
                <a16:creationId xmlns:a16="http://schemas.microsoft.com/office/drawing/2014/main" id="{98D4D797-2FDE-477E-9EB5-CD2CDD094D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80DE6-A661-42BD-AA3F-04CA6CC94F6F}"/>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80937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E3A1-F630-4945-9DE3-6865E8AA2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21209-1B3A-417A-B555-84D4990AD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CFF513-C3B7-4D37-B1C7-B2B19EDA2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87CBC-692D-450C-B4E6-B112F5F3E6F6}"/>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6" name="Footer Placeholder 5">
            <a:extLst>
              <a:ext uri="{FF2B5EF4-FFF2-40B4-BE49-F238E27FC236}">
                <a16:creationId xmlns:a16="http://schemas.microsoft.com/office/drawing/2014/main" id="{32CE3DE8-AEEC-4791-9D8F-34E344DA0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3F23A-768F-48B3-9E40-9FE5159474DA}"/>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243859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E931-08D1-4578-B202-94BAB3055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C6625A-FFD1-47ED-AC1A-AF4CE73C9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715460-58B4-4E1E-9950-24A3EFC7E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7BCA27-11F0-4243-8C89-FC36F878562C}"/>
              </a:ext>
            </a:extLst>
          </p:cNvPr>
          <p:cNvSpPr>
            <a:spLocks noGrp="1"/>
          </p:cNvSpPr>
          <p:nvPr>
            <p:ph type="dt" sz="half" idx="10"/>
          </p:nvPr>
        </p:nvSpPr>
        <p:spPr/>
        <p:txBody>
          <a:bodyPr/>
          <a:lstStyle/>
          <a:p>
            <a:fld id="{B22006B6-DD66-4A55-87E0-2E2764AEEC77}" type="datetimeFigureOut">
              <a:rPr lang="en-US" smtClean="0"/>
              <a:t>4/6/2020</a:t>
            </a:fld>
            <a:endParaRPr lang="en-US"/>
          </a:p>
        </p:txBody>
      </p:sp>
      <p:sp>
        <p:nvSpPr>
          <p:cNvPr id="6" name="Footer Placeholder 5">
            <a:extLst>
              <a:ext uri="{FF2B5EF4-FFF2-40B4-BE49-F238E27FC236}">
                <a16:creationId xmlns:a16="http://schemas.microsoft.com/office/drawing/2014/main" id="{D60614D2-46DD-4695-BEF7-C50F46EBB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83DDB-FACB-46ED-B2B4-9CD73317DFC0}"/>
              </a:ext>
            </a:extLst>
          </p:cNvPr>
          <p:cNvSpPr>
            <a:spLocks noGrp="1"/>
          </p:cNvSpPr>
          <p:nvPr>
            <p:ph type="sldNum" sz="quarter" idx="12"/>
          </p:nvPr>
        </p:nvSpPr>
        <p:spPr/>
        <p:txBody>
          <a:bodyPr/>
          <a:lstStyle/>
          <a:p>
            <a:fld id="{2351ED69-A62C-40FC-9AB3-EFBB546E3D31}" type="slidenum">
              <a:rPr lang="en-US" smtClean="0"/>
              <a:t>‹#›</a:t>
            </a:fld>
            <a:endParaRPr lang="en-US"/>
          </a:p>
        </p:txBody>
      </p:sp>
    </p:spTree>
    <p:extLst>
      <p:ext uri="{BB962C8B-B14F-4D97-AF65-F5344CB8AC3E}">
        <p14:creationId xmlns:p14="http://schemas.microsoft.com/office/powerpoint/2010/main" val="99871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59FC1-66E8-4C14-B1CC-95289BA90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A31F64-9618-47BB-9341-D13DD0F23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0CEDD-E0B6-4077-BD32-FA52B5E77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006B6-DD66-4A55-87E0-2E2764AEEC77}" type="datetimeFigureOut">
              <a:rPr lang="en-US" smtClean="0"/>
              <a:t>4/6/2020</a:t>
            </a:fld>
            <a:endParaRPr lang="en-US"/>
          </a:p>
        </p:txBody>
      </p:sp>
      <p:sp>
        <p:nvSpPr>
          <p:cNvPr id="5" name="Footer Placeholder 4">
            <a:extLst>
              <a:ext uri="{FF2B5EF4-FFF2-40B4-BE49-F238E27FC236}">
                <a16:creationId xmlns:a16="http://schemas.microsoft.com/office/drawing/2014/main" id="{6F84811C-A181-4B2A-8741-F986D281D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DE85E-EFAA-41F2-970A-5E4634DD00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1ED69-A62C-40FC-9AB3-EFBB546E3D31}" type="slidenum">
              <a:rPr lang="en-US" smtClean="0"/>
              <a:t>‹#›</a:t>
            </a:fld>
            <a:endParaRPr lang="en-US"/>
          </a:p>
        </p:txBody>
      </p:sp>
    </p:spTree>
    <p:extLst>
      <p:ext uri="{BB962C8B-B14F-4D97-AF65-F5344CB8AC3E}">
        <p14:creationId xmlns:p14="http://schemas.microsoft.com/office/powerpoint/2010/main" val="3070043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heconversationproject.org/wp-content/uploads/2020/04/tcpcovid19guid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heconversationproject.org/wp-content/uploads/2017/02/ConversationProject-ConvoStarterKit-English.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Bar0qZTUGd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E028-AA54-4E18-B193-F0E7F7505784}"/>
              </a:ext>
            </a:extLst>
          </p:cNvPr>
          <p:cNvSpPr>
            <a:spLocks noGrp="1"/>
          </p:cNvSpPr>
          <p:nvPr>
            <p:ph type="ctrTitle"/>
          </p:nvPr>
        </p:nvSpPr>
        <p:spPr/>
        <p:txBody>
          <a:bodyPr/>
          <a:lstStyle/>
          <a:p>
            <a:r>
              <a:rPr lang="en-US" dirty="0"/>
              <a:t>Healthcare Decisions Day</a:t>
            </a:r>
          </a:p>
        </p:txBody>
      </p:sp>
      <p:sp>
        <p:nvSpPr>
          <p:cNvPr id="3" name="Subtitle 2">
            <a:extLst>
              <a:ext uri="{FF2B5EF4-FFF2-40B4-BE49-F238E27FC236}">
                <a16:creationId xmlns:a16="http://schemas.microsoft.com/office/drawing/2014/main" id="{56BCDBED-7EAD-4EC3-9DAB-2AE3FEC9D181}"/>
              </a:ext>
            </a:extLst>
          </p:cNvPr>
          <p:cNvSpPr>
            <a:spLocks noGrp="1"/>
          </p:cNvSpPr>
          <p:nvPr>
            <p:ph type="subTitle" idx="1"/>
          </p:nvPr>
        </p:nvSpPr>
        <p:spPr/>
        <p:txBody>
          <a:bodyPr/>
          <a:lstStyle/>
          <a:p>
            <a:r>
              <a:rPr lang="en-US" dirty="0"/>
              <a:t>April 16</a:t>
            </a:r>
          </a:p>
          <a:p>
            <a:r>
              <a:rPr lang="en-US" dirty="0"/>
              <a:t>By Jenny Johnston</a:t>
            </a:r>
          </a:p>
        </p:txBody>
      </p:sp>
    </p:spTree>
    <p:extLst>
      <p:ext uri="{BB962C8B-B14F-4D97-AF65-F5344CB8AC3E}">
        <p14:creationId xmlns:p14="http://schemas.microsoft.com/office/powerpoint/2010/main" val="2457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7DCC6-A850-4DAE-BE47-2BE892BD8768}"/>
              </a:ext>
            </a:extLst>
          </p:cNvPr>
          <p:cNvSpPr>
            <a:spLocks noGrp="1"/>
          </p:cNvSpPr>
          <p:nvPr>
            <p:ph type="title"/>
          </p:nvPr>
        </p:nvSpPr>
        <p:spPr/>
        <p:txBody>
          <a:bodyPr/>
          <a:lstStyle/>
          <a:p>
            <a:r>
              <a:rPr lang="en-US" dirty="0"/>
              <a:t>Have the Conversation	</a:t>
            </a:r>
          </a:p>
        </p:txBody>
      </p:sp>
      <p:sp>
        <p:nvSpPr>
          <p:cNvPr id="3" name="Content Placeholder 2">
            <a:extLst>
              <a:ext uri="{FF2B5EF4-FFF2-40B4-BE49-F238E27FC236}">
                <a16:creationId xmlns:a16="http://schemas.microsoft.com/office/drawing/2014/main" id="{16727CF0-377C-43B9-A521-BF286F7E5F42}"/>
              </a:ext>
            </a:extLst>
          </p:cNvPr>
          <p:cNvSpPr>
            <a:spLocks noGrp="1"/>
          </p:cNvSpPr>
          <p:nvPr>
            <p:ph idx="1"/>
          </p:nvPr>
        </p:nvSpPr>
        <p:spPr/>
        <p:txBody>
          <a:bodyPr>
            <a:normAutofit fontScale="62500" lnSpcReduction="20000"/>
          </a:bodyPr>
          <a:lstStyle/>
          <a:p>
            <a:r>
              <a:rPr lang="en-US" dirty="0"/>
              <a:t>Reflect – on your personal experiences, values, desires and preferences.</a:t>
            </a:r>
          </a:p>
          <a:p>
            <a:r>
              <a:rPr lang="en-US" dirty="0"/>
              <a:t>Talk – to the person you are considering as your Agent.</a:t>
            </a:r>
          </a:p>
          <a:p>
            <a:r>
              <a:rPr lang="en-US" dirty="0"/>
              <a:t>Appoint – the person who will speak for you when you cannot speak for yourself using the Durable Power</a:t>
            </a:r>
          </a:p>
          <a:p>
            <a:r>
              <a:rPr lang="en-US" dirty="0"/>
              <a:t> of Attorney for Healthcare Decisions form.</a:t>
            </a:r>
          </a:p>
          <a:p>
            <a:r>
              <a:rPr lang="en-US" dirty="0"/>
              <a:t>Act – by sharing your decisions about your healthcare preferences with family, friends, healthcare</a:t>
            </a:r>
          </a:p>
          <a:p>
            <a:r>
              <a:rPr lang="en-US" dirty="0"/>
              <a:t> providers, clergy or attorneys if desired and reviewing your preferences on a regular basis.</a:t>
            </a:r>
          </a:p>
          <a:p>
            <a:r>
              <a:rPr lang="en-US" dirty="0"/>
              <a:t>You will also find information to share with your Agent to help understand what you are asking of him or her and</a:t>
            </a:r>
          </a:p>
          <a:p>
            <a:r>
              <a:rPr lang="en-US" dirty="0"/>
              <a:t>how to act on your behalf. For the person who will be your Agent, you will !</a:t>
            </a:r>
            <a:r>
              <a:rPr lang="en-US" dirty="0" err="1"/>
              <a:t>nd</a:t>
            </a:r>
            <a:r>
              <a:rPr lang="en-US" dirty="0"/>
              <a:t> information that will help your</a:t>
            </a:r>
          </a:p>
          <a:p>
            <a:r>
              <a:rPr lang="en-US" dirty="0"/>
              <a:t>Agent know:</a:t>
            </a:r>
          </a:p>
          <a:p>
            <a:r>
              <a:rPr lang="en-US" dirty="0"/>
              <a:t>When – they will have the power to act as your Agent,</a:t>
            </a:r>
          </a:p>
          <a:p>
            <a:r>
              <a:rPr lang="en-US" dirty="0"/>
              <a:t>How – he or she can be your voice when you cannot speak for yourself, and</a:t>
            </a:r>
          </a:p>
          <a:p>
            <a:r>
              <a:rPr lang="en-US" dirty="0"/>
              <a:t>What – your Agent needs to know about you, your values and your current health status. </a:t>
            </a:r>
          </a:p>
          <a:p>
            <a:endParaRPr lang="en-US" dirty="0"/>
          </a:p>
        </p:txBody>
      </p:sp>
    </p:spTree>
    <p:extLst>
      <p:ext uri="{BB962C8B-B14F-4D97-AF65-F5344CB8AC3E}">
        <p14:creationId xmlns:p14="http://schemas.microsoft.com/office/powerpoint/2010/main" val="225604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1E76-05C5-4CB6-A293-CD292577ADAB}"/>
              </a:ext>
            </a:extLst>
          </p:cNvPr>
          <p:cNvSpPr>
            <a:spLocks noGrp="1"/>
          </p:cNvSpPr>
          <p:nvPr>
            <p:ph type="title"/>
          </p:nvPr>
        </p:nvSpPr>
        <p:spPr/>
        <p:txBody>
          <a:bodyPr/>
          <a:lstStyle/>
          <a:p>
            <a:r>
              <a:rPr lang="en-US" dirty="0"/>
              <a:t>In Response to COVID-19</a:t>
            </a:r>
          </a:p>
        </p:txBody>
      </p:sp>
      <p:sp>
        <p:nvSpPr>
          <p:cNvPr id="3" name="Content Placeholder 2">
            <a:extLst>
              <a:ext uri="{FF2B5EF4-FFF2-40B4-BE49-F238E27FC236}">
                <a16:creationId xmlns:a16="http://schemas.microsoft.com/office/drawing/2014/main" id="{F6A311E1-D637-4912-B71A-A005599780A1}"/>
              </a:ext>
            </a:extLst>
          </p:cNvPr>
          <p:cNvSpPr>
            <a:spLocks noGrp="1"/>
          </p:cNvSpPr>
          <p:nvPr>
            <p:ph idx="1"/>
          </p:nvPr>
        </p:nvSpPr>
        <p:spPr/>
        <p:txBody>
          <a:bodyPr/>
          <a:lstStyle/>
          <a:p>
            <a:r>
              <a:rPr lang="en-US" dirty="0">
                <a:hlinkClick r:id="rId2"/>
              </a:rPr>
              <a:t>https://theconversationproject.org/wp-content/uploads/2020/04/tcpcovid19guide.pdf</a:t>
            </a:r>
            <a:endParaRPr lang="en-US" dirty="0"/>
          </a:p>
        </p:txBody>
      </p:sp>
    </p:spTree>
    <p:extLst>
      <p:ext uri="{BB962C8B-B14F-4D97-AF65-F5344CB8AC3E}">
        <p14:creationId xmlns:p14="http://schemas.microsoft.com/office/powerpoint/2010/main" val="306475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1276-5C52-4B2B-91B8-20B9EDA361E6}"/>
              </a:ext>
            </a:extLst>
          </p:cNvPr>
          <p:cNvSpPr>
            <a:spLocks noGrp="1"/>
          </p:cNvSpPr>
          <p:nvPr>
            <p:ph type="title"/>
          </p:nvPr>
        </p:nvSpPr>
        <p:spPr/>
        <p:txBody>
          <a:bodyPr/>
          <a:lstStyle/>
          <a:p>
            <a:r>
              <a:rPr lang="en-US" dirty="0"/>
              <a:t>Conversation Starter Kit</a:t>
            </a:r>
          </a:p>
        </p:txBody>
      </p:sp>
      <p:sp>
        <p:nvSpPr>
          <p:cNvPr id="3" name="Content Placeholder 2">
            <a:extLst>
              <a:ext uri="{FF2B5EF4-FFF2-40B4-BE49-F238E27FC236}">
                <a16:creationId xmlns:a16="http://schemas.microsoft.com/office/drawing/2014/main" id="{233280FD-10C6-4F8B-9D68-A416A800F63F}"/>
              </a:ext>
            </a:extLst>
          </p:cNvPr>
          <p:cNvSpPr>
            <a:spLocks noGrp="1"/>
          </p:cNvSpPr>
          <p:nvPr>
            <p:ph idx="1"/>
          </p:nvPr>
        </p:nvSpPr>
        <p:spPr/>
        <p:txBody>
          <a:bodyPr/>
          <a:lstStyle/>
          <a:p>
            <a:r>
              <a:rPr lang="en-US">
                <a:hlinkClick r:id="rId2"/>
              </a:rPr>
              <a:t>https://theconversationproject.org/wp-content/uploads/2017/02/ConversationProject-ConvoStarterKit-English.pdf</a:t>
            </a:r>
            <a:endParaRPr lang="en-US"/>
          </a:p>
        </p:txBody>
      </p:sp>
    </p:spTree>
    <p:extLst>
      <p:ext uri="{BB962C8B-B14F-4D97-AF65-F5344CB8AC3E}">
        <p14:creationId xmlns:p14="http://schemas.microsoft.com/office/powerpoint/2010/main" val="372717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2C81C-7C75-4F3D-91EF-D4B5E95C7FAB}"/>
              </a:ext>
            </a:extLst>
          </p:cNvPr>
          <p:cNvSpPr>
            <a:spLocks noGrp="1"/>
          </p:cNvSpPr>
          <p:nvPr>
            <p:ph type="title"/>
          </p:nvPr>
        </p:nvSpPr>
        <p:spPr/>
        <p:txBody>
          <a:bodyPr/>
          <a:lstStyle/>
          <a:p>
            <a:r>
              <a:rPr lang="en-US" dirty="0"/>
              <a:t>NHDD	</a:t>
            </a:r>
          </a:p>
        </p:txBody>
      </p:sp>
      <p:sp>
        <p:nvSpPr>
          <p:cNvPr id="3" name="Content Placeholder 2">
            <a:extLst>
              <a:ext uri="{FF2B5EF4-FFF2-40B4-BE49-F238E27FC236}">
                <a16:creationId xmlns:a16="http://schemas.microsoft.com/office/drawing/2014/main" id="{B042DBDB-66A8-44E7-82D6-1C75BDF19DEC}"/>
              </a:ext>
            </a:extLst>
          </p:cNvPr>
          <p:cNvSpPr>
            <a:spLocks noGrp="1"/>
          </p:cNvSpPr>
          <p:nvPr>
            <p:ph idx="1"/>
          </p:nvPr>
        </p:nvSpPr>
        <p:spPr/>
        <p:txBody>
          <a:bodyPr/>
          <a:lstStyle/>
          <a:p>
            <a:r>
              <a:rPr lang="en-US" dirty="0">
                <a:hlinkClick r:id="rId2"/>
              </a:rPr>
              <a:t>https://www.youtube.com/watch?v=Bar0qZTUGdw</a:t>
            </a:r>
            <a:endParaRPr lang="en-US" dirty="0"/>
          </a:p>
        </p:txBody>
      </p:sp>
    </p:spTree>
    <p:extLst>
      <p:ext uri="{BB962C8B-B14F-4D97-AF65-F5344CB8AC3E}">
        <p14:creationId xmlns:p14="http://schemas.microsoft.com/office/powerpoint/2010/main" val="229969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BA944B-7D6F-4CD8-ADDA-9FF312E53D84}"/>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FAQS-Advance Directives</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ECCDD8D7-A0CB-4BDF-A08B-9AFCF47CD06C}"/>
              </a:ext>
            </a:extLst>
          </p:cNvPr>
          <p:cNvPicPr>
            <a:picLocks noGrp="1" noChangeAspect="1"/>
          </p:cNvPicPr>
          <p:nvPr>
            <p:ph sz="half" idx="2"/>
          </p:nvPr>
        </p:nvPicPr>
        <p:blipFill>
          <a:blip r:embed="rId2"/>
          <a:stretch>
            <a:fillRect/>
          </a:stretch>
        </p:blipFill>
        <p:spPr>
          <a:xfrm>
            <a:off x="5805109" y="492573"/>
            <a:ext cx="5250970" cy="5880796"/>
          </a:xfrm>
          <a:prstGeom prst="rect">
            <a:avLst/>
          </a:prstGeom>
        </p:spPr>
      </p:pic>
    </p:spTree>
    <p:extLst>
      <p:ext uri="{BB962C8B-B14F-4D97-AF65-F5344CB8AC3E}">
        <p14:creationId xmlns:p14="http://schemas.microsoft.com/office/powerpoint/2010/main" val="219650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92431-3F0A-4704-9BE7-70D6EE4AA1EE}"/>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FAQS Continued</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96A350B7-8E7F-42AB-A57A-9BADBD812E73}"/>
              </a:ext>
            </a:extLst>
          </p:cNvPr>
          <p:cNvPicPr>
            <a:picLocks noGrp="1" noChangeAspect="1"/>
          </p:cNvPicPr>
          <p:nvPr>
            <p:ph idx="1"/>
          </p:nvPr>
        </p:nvPicPr>
        <p:blipFill>
          <a:blip r:embed="rId2"/>
          <a:stretch>
            <a:fillRect/>
          </a:stretch>
        </p:blipFill>
        <p:spPr>
          <a:xfrm>
            <a:off x="5201709" y="492573"/>
            <a:ext cx="6457771" cy="5880796"/>
          </a:xfrm>
          <a:prstGeom prst="rect">
            <a:avLst/>
          </a:prstGeom>
        </p:spPr>
      </p:pic>
    </p:spTree>
    <p:extLst>
      <p:ext uri="{BB962C8B-B14F-4D97-AF65-F5344CB8AC3E}">
        <p14:creationId xmlns:p14="http://schemas.microsoft.com/office/powerpoint/2010/main" val="8385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E41477-EB08-48BC-92BB-6F1E13B97569}"/>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DPOA Specific Questions</a:t>
            </a:r>
          </a:p>
        </p:txBody>
      </p:sp>
      <p:cxnSp>
        <p:nvCxnSpPr>
          <p:cNvPr id="14"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A9D9FF96-7B35-4533-A37E-6A2FBC28DEB4}"/>
              </a:ext>
            </a:extLst>
          </p:cNvPr>
          <p:cNvPicPr>
            <a:picLocks noGrp="1" noChangeAspect="1"/>
          </p:cNvPicPr>
          <p:nvPr>
            <p:ph idx="1"/>
          </p:nvPr>
        </p:nvPicPr>
        <p:blipFill>
          <a:blip r:embed="rId2"/>
          <a:stretch>
            <a:fillRect/>
          </a:stretch>
        </p:blipFill>
        <p:spPr>
          <a:xfrm>
            <a:off x="6267886" y="492573"/>
            <a:ext cx="4325417" cy="5880796"/>
          </a:xfrm>
          <a:prstGeom prst="rect">
            <a:avLst/>
          </a:prstGeom>
        </p:spPr>
      </p:pic>
    </p:spTree>
    <p:extLst>
      <p:ext uri="{BB962C8B-B14F-4D97-AF65-F5344CB8AC3E}">
        <p14:creationId xmlns:p14="http://schemas.microsoft.com/office/powerpoint/2010/main" val="184085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757CD4-E137-4F85-8D9E-00453A54660B}"/>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Living Will</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78F4B102-874E-4331-B4E1-7376BFA404EF}"/>
              </a:ext>
            </a:extLst>
          </p:cNvPr>
          <p:cNvPicPr>
            <a:picLocks noGrp="1" noChangeAspect="1"/>
          </p:cNvPicPr>
          <p:nvPr>
            <p:ph idx="1"/>
          </p:nvPr>
        </p:nvPicPr>
        <p:blipFill>
          <a:blip r:embed="rId2"/>
          <a:stretch>
            <a:fillRect/>
          </a:stretch>
        </p:blipFill>
        <p:spPr>
          <a:xfrm>
            <a:off x="4816469" y="1628126"/>
            <a:ext cx="6701294" cy="3601747"/>
          </a:xfrm>
          <a:prstGeom prst="rect">
            <a:avLst/>
          </a:prstGeom>
        </p:spPr>
      </p:pic>
    </p:spTree>
    <p:extLst>
      <p:ext uri="{BB962C8B-B14F-4D97-AF65-F5344CB8AC3E}">
        <p14:creationId xmlns:p14="http://schemas.microsoft.com/office/powerpoint/2010/main" val="148353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B781F-59EF-43E9-9E3B-EAF549FA5B1C}"/>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DNR</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BB29F15B-BB29-499C-91BD-4B4C0940E077}"/>
              </a:ext>
            </a:extLst>
          </p:cNvPr>
          <p:cNvPicPr>
            <a:picLocks noGrp="1" noChangeAspect="1"/>
          </p:cNvPicPr>
          <p:nvPr>
            <p:ph idx="1"/>
          </p:nvPr>
        </p:nvPicPr>
        <p:blipFill>
          <a:blip r:embed="rId2"/>
          <a:stretch>
            <a:fillRect/>
          </a:stretch>
        </p:blipFill>
        <p:spPr>
          <a:xfrm>
            <a:off x="6121353" y="492573"/>
            <a:ext cx="4618482" cy="5880796"/>
          </a:xfrm>
          <a:prstGeom prst="rect">
            <a:avLst/>
          </a:prstGeom>
        </p:spPr>
      </p:pic>
    </p:spTree>
    <p:extLst>
      <p:ext uri="{BB962C8B-B14F-4D97-AF65-F5344CB8AC3E}">
        <p14:creationId xmlns:p14="http://schemas.microsoft.com/office/powerpoint/2010/main" val="40320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6BC716-3E41-426D-ACE8-71354D3F4BF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3700" kern="1200">
                <a:solidFill>
                  <a:srgbClr val="FFFFFF"/>
                </a:solidFill>
                <a:latin typeface="+mj-lt"/>
                <a:ea typeface="+mj-ea"/>
                <a:cs typeface="+mj-cs"/>
              </a:rPr>
              <a:t>TPOPP-Transportable Physician Order for Patient Preferences</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4A160BB8-69C9-486D-AEFB-5A528E900999}"/>
              </a:ext>
            </a:extLst>
          </p:cNvPr>
          <p:cNvPicPr>
            <a:picLocks noGrp="1" noChangeAspect="1"/>
          </p:cNvPicPr>
          <p:nvPr>
            <p:ph idx="1"/>
          </p:nvPr>
        </p:nvPicPr>
        <p:blipFill>
          <a:blip r:embed="rId2"/>
          <a:stretch>
            <a:fillRect/>
          </a:stretch>
        </p:blipFill>
        <p:spPr>
          <a:xfrm>
            <a:off x="5706868" y="470555"/>
            <a:ext cx="4868955" cy="5880796"/>
          </a:xfrm>
          <a:prstGeom prst="rect">
            <a:avLst/>
          </a:prstGeom>
        </p:spPr>
      </p:pic>
    </p:spTree>
    <p:extLst>
      <p:ext uri="{BB962C8B-B14F-4D97-AF65-F5344CB8AC3E}">
        <p14:creationId xmlns:p14="http://schemas.microsoft.com/office/powerpoint/2010/main" val="61364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011D0D-2B41-421E-AF88-A3CA4F311493}"/>
              </a:ext>
            </a:extLst>
          </p:cNvPr>
          <p:cNvSpPr>
            <a:spLocks noGrp="1"/>
          </p:cNvSpPr>
          <p:nvPr>
            <p:ph type="title"/>
          </p:nvPr>
        </p:nvSpPr>
        <p:spPr>
          <a:xfrm>
            <a:off x="1523984" y="1054121"/>
            <a:ext cx="9465131" cy="1184111"/>
          </a:xfrm>
        </p:spPr>
        <p:txBody>
          <a:bodyPr>
            <a:normAutofit/>
          </a:bodyPr>
          <a:lstStyle/>
          <a:p>
            <a:r>
              <a:rPr lang="en-US"/>
              <a:t>Myths</a:t>
            </a:r>
            <a:endParaRPr lang="en-US" dirty="0"/>
          </a:p>
        </p:txBody>
      </p:sp>
      <p:sp>
        <p:nvSpPr>
          <p:cNvPr id="3" name="Content Placeholder 2">
            <a:extLst>
              <a:ext uri="{FF2B5EF4-FFF2-40B4-BE49-F238E27FC236}">
                <a16:creationId xmlns:a16="http://schemas.microsoft.com/office/drawing/2014/main" id="{7A181271-62C7-41C0-9F58-1FD53E41775C}"/>
              </a:ext>
            </a:extLst>
          </p:cNvPr>
          <p:cNvSpPr>
            <a:spLocks noGrp="1"/>
          </p:cNvSpPr>
          <p:nvPr>
            <p:ph idx="1"/>
          </p:nvPr>
        </p:nvSpPr>
        <p:spPr>
          <a:xfrm>
            <a:off x="1524000" y="2399099"/>
            <a:ext cx="9465564" cy="3400969"/>
          </a:xfrm>
        </p:spPr>
        <p:txBody>
          <a:bodyPr>
            <a:normAutofit/>
          </a:bodyPr>
          <a:lstStyle/>
          <a:p>
            <a:r>
              <a:rPr lang="en-US" sz="2400"/>
              <a:t>If I name a health care proxy, I give up the right to make my own decisions. </a:t>
            </a:r>
          </a:p>
          <a:p>
            <a:r>
              <a:rPr lang="en-US" sz="2400"/>
              <a:t>Naming a health care proxy or agent does not take away any of your authority. You always have the right, while you are still competent, to override the decision of your proxy or revoke the directive.  If you do not name a proxy or agent, the likelihood of needing a court appointed guardian grows greater, especially if there is disagreement regarding your treatment among your family and doctors. </a:t>
            </a:r>
          </a:p>
        </p:txBody>
      </p:sp>
    </p:spTree>
    <p:extLst>
      <p:ext uri="{BB962C8B-B14F-4D97-AF65-F5344CB8AC3E}">
        <p14:creationId xmlns:p14="http://schemas.microsoft.com/office/powerpoint/2010/main" val="3168534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360</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Healthcare Decisions Day</vt:lpstr>
      <vt:lpstr>NHDD </vt:lpstr>
      <vt:lpstr>FAQS-Advance Directives</vt:lpstr>
      <vt:lpstr>FAQS Continued</vt:lpstr>
      <vt:lpstr>DPOA Specific Questions</vt:lpstr>
      <vt:lpstr>Living Will</vt:lpstr>
      <vt:lpstr>DNR</vt:lpstr>
      <vt:lpstr>TPOPP-Transportable Physician Order for Patient Preferences</vt:lpstr>
      <vt:lpstr>Myths</vt:lpstr>
      <vt:lpstr>Have the Conversation </vt:lpstr>
      <vt:lpstr>In Response to COVID-19</vt:lpstr>
      <vt:lpstr>Conversation Starter Kit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Decisions Day</dc:title>
  <dc:creator>Jenny Johnston</dc:creator>
  <cp:lastModifiedBy>Jenny Johnston</cp:lastModifiedBy>
  <cp:revision>6</cp:revision>
  <dcterms:created xsi:type="dcterms:W3CDTF">2020-03-03T16:40:17Z</dcterms:created>
  <dcterms:modified xsi:type="dcterms:W3CDTF">2020-04-06T13:50:36Z</dcterms:modified>
</cp:coreProperties>
</file>